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5"/>
  </p:notesMasterIdLst>
  <p:sldIdLst>
    <p:sldId id="256" r:id="rId2"/>
    <p:sldId id="341" r:id="rId3"/>
    <p:sldId id="295" r:id="rId4"/>
    <p:sldId id="296" r:id="rId5"/>
    <p:sldId id="337" r:id="rId6"/>
    <p:sldId id="30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11" r:id="rId16"/>
    <p:sldId id="307" r:id="rId17"/>
    <p:sldId id="309" r:id="rId18"/>
    <p:sldId id="310" r:id="rId19"/>
    <p:sldId id="258" r:id="rId20"/>
    <p:sldId id="269" r:id="rId21"/>
    <p:sldId id="314" r:id="rId22"/>
    <p:sldId id="315" r:id="rId23"/>
    <p:sldId id="312" r:id="rId24"/>
    <p:sldId id="316" r:id="rId25"/>
    <p:sldId id="313" r:id="rId26"/>
    <p:sldId id="338" r:id="rId27"/>
    <p:sldId id="318" r:id="rId28"/>
    <p:sldId id="346" r:id="rId29"/>
    <p:sldId id="319" r:id="rId30"/>
    <p:sldId id="322" r:id="rId31"/>
    <p:sldId id="323" r:id="rId32"/>
    <p:sldId id="324" r:id="rId33"/>
    <p:sldId id="345" r:id="rId34"/>
    <p:sldId id="320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44" r:id="rId43"/>
    <p:sldId id="321" r:id="rId44"/>
    <p:sldId id="332" r:id="rId45"/>
    <p:sldId id="339" r:id="rId46"/>
    <p:sldId id="347" r:id="rId47"/>
    <p:sldId id="343" r:id="rId48"/>
    <p:sldId id="333" r:id="rId49"/>
    <p:sldId id="334" r:id="rId50"/>
    <p:sldId id="260" r:id="rId51"/>
    <p:sldId id="335" r:id="rId52"/>
    <p:sldId id="266" r:id="rId53"/>
    <p:sldId id="352" r:id="rId54"/>
    <p:sldId id="342" r:id="rId55"/>
    <p:sldId id="351" r:id="rId56"/>
    <p:sldId id="278" r:id="rId57"/>
    <p:sldId id="257" r:id="rId58"/>
    <p:sldId id="259" r:id="rId59"/>
    <p:sldId id="261" r:id="rId60"/>
    <p:sldId id="262" r:id="rId61"/>
    <p:sldId id="263" r:id="rId62"/>
    <p:sldId id="264" r:id="rId63"/>
    <p:sldId id="265" r:id="rId64"/>
    <p:sldId id="336" r:id="rId65"/>
    <p:sldId id="267" r:id="rId66"/>
    <p:sldId id="350" r:id="rId67"/>
    <p:sldId id="268" r:id="rId68"/>
    <p:sldId id="317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349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  <p:sldId id="289" r:id="rId89"/>
    <p:sldId id="290" r:id="rId90"/>
    <p:sldId id="291" r:id="rId91"/>
    <p:sldId id="292" r:id="rId92"/>
    <p:sldId id="293" r:id="rId93"/>
    <p:sldId id="294" r:id="rId94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96"/>
    </p:embeddedFont>
    <p:embeddedFont>
      <p:font typeface="Arial Black" panose="020B0604020202020204" pitchFamily="34" charset="0"/>
      <p:bold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Homemade Apple" panose="02000000000000000000" pitchFamily="2" charset="0"/>
      <p:regular r:id="rId102"/>
    </p:embeddedFont>
    <p:embeddedFont>
      <p:font typeface="Impact" panose="020B0806030902050204" pitchFamily="34" charset="0"/>
      <p:regular r:id="rId103"/>
    </p:embeddedFont>
    <p:embeddedFont>
      <p:font typeface="Montserrat" pitchFamily="2" charset="77"/>
      <p:regular r:id="rId104"/>
      <p:bold r:id="rId105"/>
      <p:italic r:id="rId106"/>
      <p:boldItalic r:id="rId107"/>
    </p:embeddedFont>
    <p:embeddedFont>
      <p:font typeface="Raleway" pitchFamily="2" charset="77"/>
      <p:regular r:id="rId108"/>
      <p:bold r:id="rId109"/>
      <p:italic r:id="rId110"/>
      <p:boldItalic r:id="rId111"/>
    </p:embeddedFont>
    <p:embeddedFont>
      <p:font typeface="Verdana" panose="020B0604030504040204" pitchFamily="34" charset="0"/>
      <p:regular r:id="rId112"/>
      <p:bold r:id="rId113"/>
      <p:italic r:id="rId114"/>
      <p:boldItalic r:id="rId115"/>
    </p:embeddedFont>
    <p:embeddedFont>
      <p:font typeface="Wide Latin" panose="020A0A07050505020404" pitchFamily="18" charset="77"/>
      <p:regular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8CBE5D2-C419-7646-8DE0-67C4D9E36017}">
          <p14:sldIdLst>
            <p14:sldId id="256"/>
            <p14:sldId id="341"/>
            <p14:sldId id="295"/>
            <p14:sldId id="296"/>
            <p14:sldId id="337"/>
            <p14:sldId id="30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1"/>
            <p14:sldId id="307"/>
            <p14:sldId id="309"/>
            <p14:sldId id="310"/>
            <p14:sldId id="258"/>
            <p14:sldId id="269"/>
            <p14:sldId id="314"/>
            <p14:sldId id="315"/>
            <p14:sldId id="312"/>
            <p14:sldId id="316"/>
            <p14:sldId id="313"/>
            <p14:sldId id="338"/>
            <p14:sldId id="318"/>
            <p14:sldId id="346"/>
            <p14:sldId id="319"/>
            <p14:sldId id="322"/>
            <p14:sldId id="323"/>
            <p14:sldId id="324"/>
            <p14:sldId id="345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44"/>
            <p14:sldId id="321"/>
            <p14:sldId id="332"/>
            <p14:sldId id="339"/>
            <p14:sldId id="347"/>
            <p14:sldId id="343"/>
            <p14:sldId id="333"/>
            <p14:sldId id="334"/>
            <p14:sldId id="260"/>
            <p14:sldId id="335"/>
            <p14:sldId id="266"/>
            <p14:sldId id="352"/>
            <p14:sldId id="342"/>
            <p14:sldId id="351"/>
            <p14:sldId id="278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350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4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497"/>
    <a:srgbClr val="987D91"/>
    <a:srgbClr val="836C7D"/>
    <a:srgbClr val="B294AB"/>
    <a:srgbClr val="4D404A"/>
    <a:srgbClr val="367C97"/>
    <a:srgbClr val="022A3D"/>
    <a:srgbClr val="5E5E5E"/>
    <a:srgbClr val="37395B"/>
    <a:srgbClr val="524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722"/>
  </p:normalViewPr>
  <p:slideViewPr>
    <p:cSldViewPr snapToGrid="0" snapToObjects="1">
      <p:cViewPr varScale="1">
        <p:scale>
          <a:sx n="242" d="100"/>
          <a:sy n="242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8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9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115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1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6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928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039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37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98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970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4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66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35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Sophia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13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62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01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3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1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269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127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808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4278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6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0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1F235-5840-125E-EDD1-B4A2BC6A53A9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53806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60C2F-7660-80B8-DC89-1CAF4CA9D6CF}"/>
              </a:ext>
            </a:extLst>
          </p:cNvPr>
          <p:cNvSpPr txBox="1"/>
          <p:nvPr userDrawn="1"/>
        </p:nvSpPr>
        <p:spPr>
          <a:xfrm>
            <a:off x="5605436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29237-16AA-F37A-9FBD-C45866F9B1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739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35371-9731-B4FA-602A-E2DCFB9C93E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E5E5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5278-D3B4-1F5F-2E40-95836FDCF7B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67C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1E93A-51CD-BBBE-7271-04B177B8F4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987D9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9894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EB1BF-B480-A782-EC39-292829C17467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7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375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0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3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52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32749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2133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3895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4956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 week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61494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03652"/>
            <a:ext cx="18288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1227071"/>
            <a:ext cx="18288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Time to Patch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98820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1777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A Plane that is constantly upgraded, 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88139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</a:t>
            </a: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seemlessly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</a:t>
            </a:r>
          </a:p>
        </p:txBody>
      </p:sp>
    </p:spTree>
    <p:extLst>
      <p:ext uri="{BB962C8B-B14F-4D97-AF65-F5344CB8AC3E}">
        <p14:creationId xmlns:p14="http://schemas.microsoft.com/office/powerpoint/2010/main" val="1988234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66AF7-97C2-81AB-93E4-8F2D486E0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C1299-56F8-8923-D923-F3AA7C7043B2}"/>
              </a:ext>
            </a:extLst>
          </p:cNvPr>
          <p:cNvSpPr txBox="1"/>
          <p:nvPr/>
        </p:nvSpPr>
        <p:spPr>
          <a:xfrm>
            <a:off x="1986197" y="1499016"/>
            <a:ext cx="5250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Everyone's gone</a:t>
            </a:r>
          </a:p>
          <a:p>
            <a:r>
              <a:rPr lang="en-US" dirty="0"/>
              <a:t>Server is bespoke</a:t>
            </a:r>
          </a:p>
          <a:p>
            <a:r>
              <a:rPr lang="en-US" dirty="0"/>
              <a:t>Code is obfuscated </a:t>
            </a:r>
          </a:p>
        </p:txBody>
      </p:sp>
    </p:spTree>
    <p:extLst>
      <p:ext uri="{BB962C8B-B14F-4D97-AF65-F5344CB8AC3E}">
        <p14:creationId xmlns:p14="http://schemas.microsoft.com/office/powerpoint/2010/main" val="3891337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57FA-93C9-2969-2976-622287459BBE}"/>
              </a:ext>
            </a:extLst>
          </p:cNvPr>
          <p:cNvSpPr txBox="1"/>
          <p:nvPr/>
        </p:nvSpPr>
        <p:spPr>
          <a:xfrm>
            <a:off x="4483894" y="2370253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Wide Latin" panose="020A0A07050505020404" pitchFamily="18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98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 </a:t>
            </a: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Blocked all outgoing calls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5814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</a:t>
            </a:r>
            <a:r>
              <a:rPr lang="en" sz="2400" dirty="0"/>
              <a:t>hat should I do?</a:t>
            </a:r>
            <a:endParaRPr sz="2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45271" y="2109944"/>
            <a:ext cx="7822531" cy="3382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4000" dirty="0"/>
              <a:t>servers?</a:t>
            </a:r>
            <a:br>
              <a:rPr lang="en" sz="4000" dirty="0"/>
            </a:b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3200" dirty="0"/>
              <a:t>dependencies?</a:t>
            </a:r>
            <a:endParaRPr sz="40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16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854671"/>
            <a:ext cx="3921428" cy="30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3360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6137693" y="4103825"/>
            <a:ext cx="2475781" cy="10396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3175">
                  <a:solidFill>
                    <a:schemeClr val="tx1"/>
                  </a:solidFill>
                </a:ln>
              </a:rPr>
              <a:t>Arlo </a:t>
            </a:r>
            <a:r>
              <a:rPr lang="en" sz="2400" dirty="0" err="1">
                <a:ln w="3175">
                  <a:solidFill>
                    <a:schemeClr val="tx1"/>
                  </a:solidFill>
                </a:ln>
              </a:rPr>
              <a:t>Belshee</a:t>
            </a:r>
            <a:endParaRPr sz="240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2E74A-7318-1F05-40F5-6F580DBD6431}"/>
              </a:ext>
            </a:extLst>
          </p:cNvPr>
          <p:cNvSpPr/>
          <p:nvPr/>
        </p:nvSpPr>
        <p:spPr>
          <a:xfrm>
            <a:off x="572007" y="449189"/>
            <a:ext cx="4077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Ask Me Anything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- on Legacy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099AF-5CBA-EE42-2CC3-80513DFCB3BF}"/>
              </a:ext>
            </a:extLst>
          </p:cNvPr>
          <p:cNvSpPr/>
          <p:nvPr/>
        </p:nvSpPr>
        <p:spPr>
          <a:xfrm>
            <a:off x="406749" y="3752680"/>
            <a:ext cx="4077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Thursday, May 26th</a:t>
            </a:r>
          </a:p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17:00-18:00 EST</a:t>
            </a:r>
          </a:p>
        </p:txBody>
      </p:sp>
      <p:pic>
        <p:nvPicPr>
          <p:cNvPr id="4" name="Picture 3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E127E84C-AAEB-081D-5BDE-AD683328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069" y="354184"/>
            <a:ext cx="3004182" cy="41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3833447" y="2623252"/>
            <a:ext cx="5025365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 algn="r">
              <a:buNone/>
            </a:pPr>
            <a:r>
              <a:rPr lang="en" dirty="0"/>
              <a:t>@LlewellynFalco</a:t>
            </a:r>
          </a:p>
          <a:p>
            <a:pPr marL="0" indent="0" algn="r">
              <a:buNone/>
            </a:pPr>
            <a:r>
              <a:rPr lang="en" dirty="0" err="1"/>
              <a:t>llewellynfalco.blogspot.com</a:t>
            </a:r>
            <a:endParaRPr lang="en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dirty="0"/>
          </a:p>
        </p:txBody>
      </p:sp>
      <p:pic>
        <p:nvPicPr>
          <p:cNvPr id="6" name="Picture 5" descr="llew.png">
            <a:extLst>
              <a:ext uri="{FF2B5EF4-FFF2-40B4-BE49-F238E27FC236}">
                <a16:creationId xmlns:a16="http://schemas.microsoft.com/office/drawing/2014/main" id="{EC0DF66E-DB76-6850-A635-C2B24E1E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346953"/>
            <a:ext cx="1504406" cy="2119612"/>
          </a:xfrm>
          <a:prstGeom prst="rect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A980E-3F01-0F72-C9D2-BC6526633A7A}"/>
              </a:ext>
            </a:extLst>
          </p:cNvPr>
          <p:cNvSpPr txBox="1"/>
          <p:nvPr/>
        </p:nvSpPr>
        <p:spPr>
          <a:xfrm>
            <a:off x="7438660" y="4929753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slides by slides carnival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D2451-5F80-3E1A-8DC5-FAF0C8EE68C2}"/>
              </a:ext>
            </a:extLst>
          </p:cNvPr>
          <p:cNvSpPr txBox="1"/>
          <p:nvPr/>
        </p:nvSpPr>
        <p:spPr>
          <a:xfrm>
            <a:off x="6337738" y="218375"/>
            <a:ext cx="258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Please connect on </a:t>
            </a:r>
          </a:p>
          <a:p>
            <a:pPr lvl="1"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LinkedIn &amp; Twitter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${java-version}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876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25196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812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95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8382600" cy="344175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27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2484</Words>
  <Application>Microsoft Macintosh PowerPoint</Application>
  <PresentationFormat>On-screen Show (16:9)</PresentationFormat>
  <Paragraphs>724</Paragraphs>
  <Slides>93</Slides>
  <Notes>79</Notes>
  <HiddenSlides>38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4" baseType="lpstr">
      <vt:lpstr>Wide Latin</vt:lpstr>
      <vt:lpstr>Calibri</vt:lpstr>
      <vt:lpstr>Arial Black</vt:lpstr>
      <vt:lpstr>Arial</vt:lpstr>
      <vt:lpstr>Homemade Apple</vt:lpstr>
      <vt:lpstr>Impact</vt:lpstr>
      <vt:lpstr>Verdana</vt:lpstr>
      <vt:lpstr>Andale Mono</vt:lpstr>
      <vt:lpstr>Raleway</vt:lpstr>
      <vt:lpstr>Montserrat</vt:lpstr>
      <vt:lpstr>Miranda template</vt:lpstr>
      <vt:lpstr>Zero-day bugs and the risk of a loooong deployment cycle</vt:lpstr>
      <vt:lpstr>github.com/isidore/Talks/blob/master/Zero_day_bugs.md</vt:lpstr>
      <vt:lpstr>Which is safer?</vt:lpstr>
      <vt:lpstr>Which is safer?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Minimize Work in Progress  (WIP)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Timeline</vt:lpstr>
      <vt:lpstr>PowerPoint Presentation</vt:lpstr>
      <vt:lpstr>PowerPoint Presentation</vt:lpstr>
      <vt:lpstr>PowerPoint Presentation</vt:lpstr>
      <vt:lpstr>Log 4 J</vt:lpstr>
      <vt:lpstr>Timeline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what should I do? REDEPLOY EVERY MONTH</vt:lpstr>
      <vt:lpstr>How old are your servers? How old are your dependencies?</vt:lpstr>
      <vt:lpstr>github.com/isidore/Talks/blob/master/Zero_day_bugs.md</vt:lpstr>
      <vt:lpstr>Arlo Belshee</vt:lpstr>
      <vt:lpstr>thanks!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24</cp:revision>
  <dcterms:modified xsi:type="dcterms:W3CDTF">2022-05-18T16:17:22Z</dcterms:modified>
</cp:coreProperties>
</file>